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6" r:id="rId2"/>
  </p:sldMasterIdLst>
  <p:sldIdLst>
    <p:sldId id="256" r:id="rId3"/>
    <p:sldId id="265" r:id="rId4"/>
    <p:sldId id="257" r:id="rId5"/>
    <p:sldId id="258" r:id="rId6"/>
    <p:sldId id="259" r:id="rId7"/>
    <p:sldId id="266" r:id="rId8"/>
    <p:sldId id="260" r:id="rId9"/>
    <p:sldId id="262" r:id="rId10"/>
    <p:sldId id="268" r:id="rId11"/>
    <p:sldId id="261" r:id="rId12"/>
    <p:sldId id="263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50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1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604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550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577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6223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981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094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353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862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721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8197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488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005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92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441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305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1952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473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565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6229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31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820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3528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4169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0620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06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68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07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59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79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99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77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7967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75EAD-3E62-4C88-AE2C-A9D2516C22BF}" type="datetimeFigureOut">
              <a:rPr lang="nl-NL" smtClean="0"/>
              <a:t>22-3-2021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5285385-2220-47DD-9D32-27BCEB1156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5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469617EA-1917-4332-AF29-50D1BE429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5" y="2038350"/>
            <a:ext cx="4286250" cy="27813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3532DE2-17FA-4162-962B-242771A057E6}"/>
              </a:ext>
            </a:extLst>
          </p:cNvPr>
          <p:cNvSpPr txBox="1"/>
          <p:nvPr/>
        </p:nvSpPr>
        <p:spPr>
          <a:xfrm>
            <a:off x="2668265" y="948720"/>
            <a:ext cx="7300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Les 5 PW1: Voor wie werk je methodisch?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AE4D05A-5C01-4142-BB34-DF2FA2287541}"/>
              </a:ext>
            </a:extLst>
          </p:cNvPr>
          <p:cNvSpPr txBox="1"/>
          <p:nvPr/>
        </p:nvSpPr>
        <p:spPr>
          <a:xfrm>
            <a:off x="3524250" y="5429250"/>
            <a:ext cx="5210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Over doelgroepen, </a:t>
            </a:r>
            <a:r>
              <a:rPr lang="nl-NL" dirty="0" err="1"/>
              <a:t>doelgroepanalyse</a:t>
            </a:r>
            <a:r>
              <a:rPr lang="nl-NL" dirty="0"/>
              <a:t> en beginsituatie</a:t>
            </a:r>
          </a:p>
        </p:txBody>
      </p:sp>
    </p:spTree>
    <p:extLst>
      <p:ext uri="{BB962C8B-B14F-4D97-AF65-F5344CB8AC3E}">
        <p14:creationId xmlns:p14="http://schemas.microsoft.com/office/powerpoint/2010/main" val="55194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74DB5BC2-FFB3-4866-BB4B-F2DB34A8920A}"/>
              </a:ext>
            </a:extLst>
          </p:cNvPr>
          <p:cNvSpPr txBox="1"/>
          <p:nvPr/>
        </p:nvSpPr>
        <p:spPr>
          <a:xfrm>
            <a:off x="1872658" y="1852958"/>
            <a:ext cx="5448255" cy="3341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Hoe </a:t>
            </a:r>
            <a:r>
              <a:rPr lang="en-US" sz="2800" dirty="0" err="1"/>
              <a:t>kom</a:t>
            </a:r>
            <a:r>
              <a:rPr lang="en-US" sz="2800" dirty="0"/>
              <a:t> je </a:t>
            </a:r>
            <a:r>
              <a:rPr lang="en-US" sz="2800" dirty="0" err="1"/>
              <a:t>aan</a:t>
            </a:r>
            <a:r>
              <a:rPr lang="en-US" sz="2800" dirty="0"/>
              <a:t> </a:t>
            </a:r>
            <a:r>
              <a:rPr lang="en-US" sz="2800" dirty="0" err="1"/>
              <a:t>gegevens</a:t>
            </a:r>
            <a:r>
              <a:rPr lang="en-US" sz="2800" dirty="0"/>
              <a:t> </a:t>
            </a:r>
            <a:r>
              <a:rPr lang="en-US" sz="2800" dirty="0" err="1"/>
              <a:t>voor</a:t>
            </a:r>
            <a:r>
              <a:rPr lang="en-US" sz="2800" dirty="0"/>
              <a:t> je </a:t>
            </a:r>
            <a:r>
              <a:rPr lang="en-US" sz="2800" dirty="0" err="1"/>
              <a:t>doelgroepanalyse</a:t>
            </a:r>
            <a:r>
              <a:rPr lang="en-US" sz="2800" dirty="0"/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Vragenlijsten</a:t>
            </a:r>
            <a:endParaRPr lang="en-US" sz="28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Gesprekken</a:t>
            </a:r>
            <a:endParaRPr lang="en-US" sz="28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Observaties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0380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D17E1DB-A4B0-4210-8DD0-0428245DDE68}"/>
              </a:ext>
            </a:extLst>
          </p:cNvPr>
          <p:cNvSpPr txBox="1"/>
          <p:nvPr/>
        </p:nvSpPr>
        <p:spPr>
          <a:xfrm>
            <a:off x="916247" y="604058"/>
            <a:ext cx="10891520" cy="55092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nl-NL" sz="3200" b="1" i="1" dirty="0">
                <a:solidFill>
                  <a:schemeClr val="bg1"/>
                </a:solidFill>
              </a:rPr>
              <a:t>Beginsituatie</a:t>
            </a:r>
          </a:p>
          <a:p>
            <a:endParaRPr lang="nl-NL" sz="2800" b="1" i="1" dirty="0">
              <a:solidFill>
                <a:schemeClr val="bg1"/>
              </a:solidFill>
            </a:endParaRPr>
          </a:p>
          <a:p>
            <a:pPr algn="ctr"/>
            <a:r>
              <a:rPr lang="nl-NL" sz="2800" b="1" i="1" dirty="0">
                <a:solidFill>
                  <a:schemeClr val="bg1"/>
                </a:solidFill>
              </a:rPr>
              <a:t>= de situatie van een klas of een leerling die je in kaart brengt omdat je</a:t>
            </a:r>
          </a:p>
          <a:p>
            <a:pPr algn="ctr"/>
            <a:r>
              <a:rPr lang="nl-NL" sz="2800" b="1" i="1" dirty="0">
                <a:solidFill>
                  <a:schemeClr val="bg1"/>
                </a:solidFill>
              </a:rPr>
              <a:t>er een activiteit mee wilt doen/ een plan voor wilt maken.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sz="2400" b="1" i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i="1" dirty="0">
                <a:solidFill>
                  <a:schemeClr val="bg1"/>
                </a:solidFill>
              </a:rPr>
              <a:t>Hoeveel kinderen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b="1" i="1" dirty="0">
                <a:solidFill>
                  <a:schemeClr val="bg1"/>
                </a:solidFill>
              </a:rPr>
              <a:t>Interesses van de kinderen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400" b="1" i="1" dirty="0">
                <a:solidFill>
                  <a:schemeClr val="bg1"/>
                </a:solidFill>
              </a:rPr>
              <a:t>Mogelijkheden: wat kunnen ze al als je kijkt naar jouw doel en </a:t>
            </a:r>
            <a:r>
              <a:rPr lang="nl-NL" sz="2400" b="1" i="1" dirty="0" err="1">
                <a:solidFill>
                  <a:schemeClr val="bg1"/>
                </a:solidFill>
              </a:rPr>
              <a:t>acti</a:t>
            </a:r>
            <a:r>
              <a:rPr lang="nl-NL" sz="2400" b="1" i="1" dirty="0">
                <a:solidFill>
                  <a:schemeClr val="bg1"/>
                </a:solidFill>
              </a:rPr>
              <a:t>-</a:t>
            </a:r>
          </a:p>
          <a:p>
            <a:r>
              <a:rPr lang="nl-NL" sz="2400" b="1" i="1" dirty="0">
                <a:solidFill>
                  <a:schemeClr val="bg1"/>
                </a:solidFill>
              </a:rPr>
              <a:t>	</a:t>
            </a:r>
            <a:r>
              <a:rPr lang="nl-NL" sz="2400" b="1" i="1" dirty="0" err="1">
                <a:solidFill>
                  <a:schemeClr val="bg1"/>
                </a:solidFill>
              </a:rPr>
              <a:t>viteit</a:t>
            </a:r>
            <a:r>
              <a:rPr lang="nl-NL" sz="2400" b="1" i="1" dirty="0">
                <a:solidFill>
                  <a:schemeClr val="bg1"/>
                </a:solidFill>
              </a:rPr>
              <a:t>? </a:t>
            </a:r>
            <a:r>
              <a:rPr lang="nl-NL" sz="2400" b="1" i="1" dirty="0" err="1">
                <a:solidFill>
                  <a:schemeClr val="bg1"/>
                </a:solidFill>
              </a:rPr>
              <a:t>Bijv</a:t>
            </a:r>
            <a:r>
              <a:rPr lang="nl-NL" sz="2400" b="1" i="1" dirty="0">
                <a:solidFill>
                  <a:schemeClr val="bg1"/>
                </a:solidFill>
              </a:rPr>
              <a:t>: lichamelijk, cognitief, sociaal emotioneel (samenwerken,    </a:t>
            </a:r>
          </a:p>
          <a:p>
            <a:r>
              <a:rPr lang="nl-NL" sz="2400" b="1" i="1" dirty="0">
                <a:solidFill>
                  <a:schemeClr val="bg1"/>
                </a:solidFill>
              </a:rPr>
              <a:t>     zelfstandig werken)</a:t>
            </a:r>
          </a:p>
          <a:p>
            <a:r>
              <a:rPr lang="nl-NL" sz="2400" b="1" i="1" dirty="0">
                <a:solidFill>
                  <a:schemeClr val="bg1"/>
                </a:solidFill>
              </a:rPr>
              <a:t>*   Zijn er kinderen die extra hulp/aanpassingen nodig hebben?</a:t>
            </a:r>
            <a:endParaRPr lang="nl-NL" sz="3200" b="1" i="1" dirty="0"/>
          </a:p>
          <a:p>
            <a:endParaRPr lang="nl-NL" sz="3200" b="1" i="1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FD49B99-7549-416E-AD4A-99ACA58D4493}"/>
              </a:ext>
            </a:extLst>
          </p:cNvPr>
          <p:cNvSpPr txBox="1"/>
          <p:nvPr/>
        </p:nvSpPr>
        <p:spPr>
          <a:xfrm>
            <a:off x="1536065" y="5651593"/>
            <a:ext cx="7846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Opdracht: maak opdracht 7 op bladzijde 53 van je werkboek</a:t>
            </a:r>
          </a:p>
        </p:txBody>
      </p:sp>
    </p:spTree>
    <p:extLst>
      <p:ext uri="{BB962C8B-B14F-4D97-AF65-F5344CB8AC3E}">
        <p14:creationId xmlns:p14="http://schemas.microsoft.com/office/powerpoint/2010/main" val="4198902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95E8B3F6-5AF6-4EF3-A5AE-C0CA1993E358}"/>
              </a:ext>
            </a:extLst>
          </p:cNvPr>
          <p:cNvSpPr/>
          <p:nvPr/>
        </p:nvSpPr>
        <p:spPr>
          <a:xfrm>
            <a:off x="2105612" y="224135"/>
            <a:ext cx="6990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5400" b="1" i="0" u="none" strike="noStrike" kern="1200" cap="none" spc="0" normalizeH="0" baseline="0" noProof="0" dirty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Voorbeeld beginsituatie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C1F1157-D5CF-457B-A35B-252D65F5FE44}"/>
              </a:ext>
            </a:extLst>
          </p:cNvPr>
          <p:cNvSpPr txBox="1"/>
          <p:nvPr/>
        </p:nvSpPr>
        <p:spPr>
          <a:xfrm>
            <a:off x="762000" y="1543050"/>
            <a:ext cx="939712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Stel ik wil in een de peuterspeelzaal met de kinderen broodjes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bakken. Het deeg maak ik vooraf klaar.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Beginsituatie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de groep zitten 15 kinderen. We werken al een week met het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thema ‘bakker’ en de kinderen vinden het erg leuk.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 kinderen hebben ADHD en hebben 1 op 1 begeleiding nodig bij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deze opdracht.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 kinderen willen niet met hun handen in nat materiaal spelen,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zij hebben ook 1 op 1 begeleiding nodig.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 kind heeft een glutenallergie en heeft een alternatief nodig.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10 kinderen kunnen de opdracht zelfstandig doen </a:t>
            </a:r>
            <a:r>
              <a:rPr kumimoji="0" lang="nl-NL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mbv</a:t>
            </a: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een foto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stap.</a:t>
            </a:r>
          </a:p>
        </p:txBody>
      </p:sp>
    </p:spTree>
    <p:extLst>
      <p:ext uri="{BB962C8B-B14F-4D97-AF65-F5344CB8AC3E}">
        <p14:creationId xmlns:p14="http://schemas.microsoft.com/office/powerpoint/2010/main" val="347802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97B6C44-9338-45E0-B28E-5ABB547A9079}"/>
              </a:ext>
            </a:extLst>
          </p:cNvPr>
          <p:cNvSpPr txBox="1"/>
          <p:nvPr/>
        </p:nvSpPr>
        <p:spPr>
          <a:xfrm>
            <a:off x="723899" y="1314450"/>
            <a:ext cx="105441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200" b="1" dirty="0"/>
          </a:p>
          <a:p>
            <a:pPr marL="457200" indent="-457200">
              <a:buFontTx/>
              <a:buChar char="-"/>
            </a:pPr>
            <a:r>
              <a:rPr lang="nl-NL" sz="3200" b="1" dirty="0"/>
              <a:t>Lees bladzijde 57 t/m 64 uit je theorieboek</a:t>
            </a:r>
          </a:p>
          <a:p>
            <a:pPr marL="457200" indent="-457200">
              <a:buFontTx/>
              <a:buChar char="-"/>
            </a:pPr>
            <a:r>
              <a:rPr lang="nl-NL" sz="3200" b="1" dirty="0"/>
              <a:t>Leer de begrippen: </a:t>
            </a:r>
          </a:p>
          <a:p>
            <a:r>
              <a:rPr lang="nl-NL" sz="2400" dirty="0"/>
              <a:t>Demografische gegevens</a:t>
            </a:r>
          </a:p>
          <a:p>
            <a:r>
              <a:rPr lang="nl-NL" sz="2400" dirty="0"/>
              <a:t>Doelgroep, </a:t>
            </a:r>
            <a:r>
              <a:rPr lang="nl-NL" sz="2400" dirty="0" err="1"/>
              <a:t>Doelgroepanalyse</a:t>
            </a:r>
            <a:r>
              <a:rPr lang="nl-NL" sz="2400" dirty="0"/>
              <a:t>, Opendeurenbeleid,</a:t>
            </a:r>
          </a:p>
          <a:p>
            <a:r>
              <a:rPr lang="nl-NL" sz="2400" dirty="0"/>
              <a:t>Socialisatieproces, Toelatingscriterium, Triple P</a:t>
            </a:r>
          </a:p>
        </p:txBody>
      </p:sp>
    </p:spTree>
    <p:extLst>
      <p:ext uri="{BB962C8B-B14F-4D97-AF65-F5344CB8AC3E}">
        <p14:creationId xmlns:p14="http://schemas.microsoft.com/office/powerpoint/2010/main" val="8704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jl: rechts 2">
            <a:extLst>
              <a:ext uri="{FF2B5EF4-FFF2-40B4-BE49-F238E27FC236}">
                <a16:creationId xmlns:a16="http://schemas.microsoft.com/office/drawing/2014/main" id="{1FDC83C0-E75C-4C4A-87AF-2934C868FCEC}"/>
              </a:ext>
            </a:extLst>
          </p:cNvPr>
          <p:cNvSpPr/>
          <p:nvPr/>
        </p:nvSpPr>
        <p:spPr>
          <a:xfrm rot="17683293">
            <a:off x="7225265" y="1790011"/>
            <a:ext cx="1181100" cy="49530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8E51E74-97E1-49BC-B22A-86A7A9CA2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41208">
            <a:off x="5618719" y="1349064"/>
            <a:ext cx="725487" cy="116443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42BA438-D355-4BE9-B93A-DBF9F5AAB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049221">
            <a:off x="8406964" y="2671660"/>
            <a:ext cx="725487" cy="116443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9F7352E-4F38-46E3-AB2E-CA5D37A48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879762">
            <a:off x="7787129" y="3902538"/>
            <a:ext cx="725487" cy="116443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553B4FA-6218-411F-AC07-24E5E2D20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498011">
            <a:off x="5848618" y="4728020"/>
            <a:ext cx="725487" cy="116443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2261FBF-B932-4AC1-897C-C04AFF831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128588">
            <a:off x="3999158" y="4390613"/>
            <a:ext cx="725487" cy="116443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98D71876-D5B2-44DC-ACCF-B47A9E3CE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829446">
            <a:off x="3162115" y="3210931"/>
            <a:ext cx="725487" cy="116443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E40E664-7BBB-451B-8E7D-9674DC82D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04111">
            <a:off x="3930248" y="1692198"/>
            <a:ext cx="725487" cy="1164437"/>
          </a:xfrm>
          <a:prstGeom prst="rect">
            <a:avLst/>
          </a:prstGeom>
        </p:spPr>
      </p:pic>
      <p:sp>
        <p:nvSpPr>
          <p:cNvPr id="2" name="Wolk 1">
            <a:extLst>
              <a:ext uri="{FF2B5EF4-FFF2-40B4-BE49-F238E27FC236}">
                <a16:creationId xmlns:a16="http://schemas.microsoft.com/office/drawing/2014/main" id="{E007648C-9C2E-48A8-B087-343419A67020}"/>
              </a:ext>
            </a:extLst>
          </p:cNvPr>
          <p:cNvSpPr/>
          <p:nvPr/>
        </p:nvSpPr>
        <p:spPr>
          <a:xfrm>
            <a:off x="3824287" y="2324100"/>
            <a:ext cx="4543425" cy="2476500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Doelgroepen PW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0A8DA12-9A19-4DED-B679-EC627882F931}"/>
              </a:ext>
            </a:extLst>
          </p:cNvPr>
          <p:cNvSpPr txBox="1"/>
          <p:nvPr/>
        </p:nvSpPr>
        <p:spPr>
          <a:xfrm>
            <a:off x="8149872" y="1260191"/>
            <a:ext cx="3191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Kinderdagverblijf (KDV)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E736816-7DDD-4CBA-A2C6-C94B2AF56B19}"/>
              </a:ext>
            </a:extLst>
          </p:cNvPr>
          <p:cNvSpPr txBox="1"/>
          <p:nvPr/>
        </p:nvSpPr>
        <p:spPr>
          <a:xfrm>
            <a:off x="9446449" y="2967335"/>
            <a:ext cx="2196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Peuterspeelzaal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C674FDE-82AA-475B-8C7C-348EB57BD878}"/>
              </a:ext>
            </a:extLst>
          </p:cNvPr>
          <p:cNvSpPr txBox="1"/>
          <p:nvPr/>
        </p:nvSpPr>
        <p:spPr>
          <a:xfrm>
            <a:off x="8696325" y="4833642"/>
            <a:ext cx="2390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Medisch</a:t>
            </a:r>
          </a:p>
          <a:p>
            <a:r>
              <a:rPr lang="nl-NL" sz="2400" b="1" i="1" dirty="0"/>
              <a:t>Kinderdagverblijf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1D20F1-71D7-49D8-9727-E1AB03CF8D9F}"/>
              </a:ext>
            </a:extLst>
          </p:cNvPr>
          <p:cNvSpPr txBox="1"/>
          <p:nvPr/>
        </p:nvSpPr>
        <p:spPr>
          <a:xfrm>
            <a:off x="5716314" y="5985320"/>
            <a:ext cx="164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Basisschool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5935351-6C49-40DA-8A1A-517A4EC48B33}"/>
              </a:ext>
            </a:extLst>
          </p:cNvPr>
          <p:cNvSpPr txBox="1"/>
          <p:nvPr/>
        </p:nvSpPr>
        <p:spPr>
          <a:xfrm>
            <a:off x="2550508" y="5361274"/>
            <a:ext cx="1811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Integraal</a:t>
            </a:r>
          </a:p>
          <a:p>
            <a:r>
              <a:rPr lang="nl-NL" sz="2400" b="1" i="1" dirty="0" err="1"/>
              <a:t>Kindcentrum</a:t>
            </a:r>
            <a:endParaRPr lang="nl-NL" sz="2400" b="1" i="1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16A98269-FD02-4299-83F6-BB2D6A04FFC1}"/>
              </a:ext>
            </a:extLst>
          </p:cNvPr>
          <p:cNvSpPr txBox="1"/>
          <p:nvPr/>
        </p:nvSpPr>
        <p:spPr>
          <a:xfrm>
            <a:off x="1239651" y="3429000"/>
            <a:ext cx="1479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Speciaal</a:t>
            </a:r>
          </a:p>
          <a:p>
            <a:r>
              <a:rPr lang="nl-NL" sz="2400" b="1" i="1" dirty="0"/>
              <a:t>Onderwijs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E49A7BD-99CC-4672-8282-BAB1B8022D0E}"/>
              </a:ext>
            </a:extLst>
          </p:cNvPr>
          <p:cNvSpPr txBox="1"/>
          <p:nvPr/>
        </p:nvSpPr>
        <p:spPr>
          <a:xfrm flipH="1">
            <a:off x="2719415" y="1565196"/>
            <a:ext cx="1080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/>
              <a:t>VMBO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AA80330-4F16-4EFC-9B34-5810AEB209D3}"/>
              </a:ext>
            </a:extLst>
          </p:cNvPr>
          <p:cNvSpPr txBox="1"/>
          <p:nvPr/>
        </p:nvSpPr>
        <p:spPr>
          <a:xfrm>
            <a:off x="5565322" y="792616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/>
              <a:t>MBO</a:t>
            </a:r>
          </a:p>
        </p:txBody>
      </p:sp>
    </p:spTree>
    <p:extLst>
      <p:ext uri="{BB962C8B-B14F-4D97-AF65-F5344CB8AC3E}">
        <p14:creationId xmlns:p14="http://schemas.microsoft.com/office/powerpoint/2010/main" val="202897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0397C73B-C92B-48D7-958C-E0C5352F38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6" r="2" b="2"/>
          <a:stretch/>
        </p:blipFill>
        <p:spPr>
          <a:xfrm>
            <a:off x="2024537" y="1162545"/>
            <a:ext cx="7243287" cy="4986051"/>
          </a:xfrm>
          <a:custGeom>
            <a:avLst/>
            <a:gdLst>
              <a:gd name="connsiteX0" fmla="*/ 3025687 w 7761924"/>
              <a:gd name="connsiteY0" fmla="*/ 76 h 5343065"/>
              <a:gd name="connsiteX1" fmla="*/ 3372722 w 7761924"/>
              <a:gd name="connsiteY1" fmla="*/ 16088 h 5343065"/>
              <a:gd name="connsiteX2" fmla="*/ 7761924 w 7761924"/>
              <a:gd name="connsiteY2" fmla="*/ 3316816 h 5343065"/>
              <a:gd name="connsiteX3" fmla="*/ 3701109 w 7761924"/>
              <a:gd name="connsiteY3" fmla="*/ 5320611 h 5343065"/>
              <a:gd name="connsiteX4" fmla="*/ 36290 w 7761924"/>
              <a:gd name="connsiteY4" fmla="*/ 2696959 h 5343065"/>
              <a:gd name="connsiteX5" fmla="*/ 3025687 w 7761924"/>
              <a:gd name="connsiteY5" fmla="*/ 76 h 534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4AAF3FB-91F8-4D1F-AA01-06119EE8439A}"/>
              </a:ext>
            </a:extLst>
          </p:cNvPr>
          <p:cNvSpPr txBox="1"/>
          <p:nvPr/>
        </p:nvSpPr>
        <p:spPr>
          <a:xfrm>
            <a:off x="2600325" y="111136"/>
            <a:ext cx="6199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De relatie met je doelgroep is </a:t>
            </a:r>
            <a:r>
              <a:rPr lang="nl-NL" sz="3600" b="1" dirty="0">
                <a:solidFill>
                  <a:srgbClr val="FF0000"/>
                </a:solidFill>
              </a:rPr>
              <a:t>functioneel</a:t>
            </a:r>
            <a:endParaRPr lang="nl-NL" sz="2400" b="1" dirty="0">
              <a:solidFill>
                <a:srgbClr val="FF0000"/>
              </a:solidFill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4A18DAF-C788-40D6-9D92-148C8DD6E0A1}"/>
              </a:ext>
            </a:extLst>
          </p:cNvPr>
          <p:cNvSpPr txBox="1"/>
          <p:nvPr/>
        </p:nvSpPr>
        <p:spPr>
          <a:xfrm>
            <a:off x="3899781" y="611986"/>
            <a:ext cx="388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Je reageert als </a:t>
            </a:r>
            <a:r>
              <a:rPr lang="nl-NL" sz="2400" b="1" dirty="0"/>
              <a:t>professional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326683F-974C-4456-82CC-FE41E0F57DDE}"/>
              </a:ext>
            </a:extLst>
          </p:cNvPr>
          <p:cNvSpPr txBox="1"/>
          <p:nvPr/>
        </p:nvSpPr>
        <p:spPr>
          <a:xfrm>
            <a:off x="1526928" y="6211669"/>
            <a:ext cx="9138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 is een spanningsveld tussen jouw </a:t>
            </a:r>
            <a:r>
              <a:rPr lang="nl-NL" b="1" dirty="0">
                <a:solidFill>
                  <a:srgbClr val="FF0000"/>
                </a:solidFill>
              </a:rPr>
              <a:t>persoonlijke betrokkenheid </a:t>
            </a:r>
            <a:r>
              <a:rPr lang="nl-NL" dirty="0"/>
              <a:t>en de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b="1" dirty="0">
                <a:solidFill>
                  <a:srgbClr val="FF0000"/>
                </a:solidFill>
              </a:rPr>
              <a:t>afstand </a:t>
            </a:r>
            <a:r>
              <a:rPr lang="nl-NL" dirty="0"/>
              <a:t>met je doelgroep</a:t>
            </a:r>
          </a:p>
          <a:p>
            <a:r>
              <a:rPr lang="nl-NL" dirty="0"/>
              <a:t>die nodig is om je werk goed te kunnen doen</a:t>
            </a:r>
          </a:p>
        </p:txBody>
      </p:sp>
    </p:spTree>
    <p:extLst>
      <p:ext uri="{BB962C8B-B14F-4D97-AF65-F5344CB8AC3E}">
        <p14:creationId xmlns:p14="http://schemas.microsoft.com/office/powerpoint/2010/main" val="74114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8921CCA-DBB4-4E24-95F6-9C458E9D0B9B}"/>
              </a:ext>
            </a:extLst>
          </p:cNvPr>
          <p:cNvSpPr/>
          <p:nvPr/>
        </p:nvSpPr>
        <p:spPr>
          <a:xfrm>
            <a:off x="1173916" y="723880"/>
            <a:ext cx="984417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Om je werk goed te kunnen</a:t>
            </a:r>
            <a:endParaRPr lang="nl-NL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doen moet je weten</a:t>
            </a:r>
          </a:p>
          <a:p>
            <a:pPr algn="ctr"/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</a:t>
            </a:r>
            <a:r>
              <a:rPr lang="nl-NL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ie de kinderen en de ouders </a:t>
            </a:r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zijn</a:t>
            </a:r>
          </a:p>
          <a:p>
            <a:pPr algn="ctr"/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met wie je werkt</a:t>
            </a:r>
            <a:endParaRPr lang="nl-N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6D74C6-BD23-4566-B56E-CED7F290D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2517" y="4391045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79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E35F686-B2F2-4C5B-A129-46AA4974AD9B}"/>
              </a:ext>
            </a:extLst>
          </p:cNvPr>
          <p:cNvSpPr txBox="1"/>
          <p:nvPr/>
        </p:nvSpPr>
        <p:spPr>
          <a:xfrm>
            <a:off x="524256" y="4767072"/>
            <a:ext cx="6594189" cy="1625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Opdracht: Vergelijk je doelgroep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9CE73C-893C-4D66-BFA7-2EF066FF2A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70" r="5529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821853F-9415-471C-B834-28C6397A4630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solidFill>
                  <a:srgbClr val="FFFFFF"/>
                </a:solidFill>
              </a:rPr>
              <a:t>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zijn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scholen</a:t>
            </a:r>
            <a:r>
              <a:rPr lang="en-US" sz="2000" dirty="0">
                <a:solidFill>
                  <a:srgbClr val="FFFFFF"/>
                </a:solidFill>
              </a:rPr>
              <a:t> in </a:t>
            </a:r>
            <a:r>
              <a:rPr lang="en-US" sz="2000" dirty="0" err="1">
                <a:solidFill>
                  <a:srgbClr val="FFFFFF"/>
                </a:solidFill>
              </a:rPr>
              <a:t>allerlei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soorten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maten</a:t>
            </a:r>
            <a:r>
              <a:rPr lang="en-US" sz="2000" dirty="0">
                <a:solidFill>
                  <a:srgbClr val="FFFFFF"/>
                </a:solidFill>
              </a:rPr>
              <a:t>. </a:t>
            </a:r>
            <a:r>
              <a:rPr lang="en-US" sz="2000" dirty="0" err="1">
                <a:solidFill>
                  <a:srgbClr val="FFFFFF"/>
                </a:solidFill>
              </a:rPr>
              <a:t>Maak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eens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lijstje</a:t>
            </a:r>
            <a:r>
              <a:rPr lang="en-US" sz="2000" dirty="0">
                <a:solidFill>
                  <a:srgbClr val="FFFFFF"/>
                </a:solidFill>
              </a:rPr>
              <a:t> van de </a:t>
            </a:r>
            <a:r>
              <a:rPr lang="en-US" sz="2000" dirty="0" err="1">
                <a:solidFill>
                  <a:srgbClr val="FFFFFF"/>
                </a:solidFill>
              </a:rPr>
              <a:t>verschillen</a:t>
            </a:r>
            <a:endParaRPr lang="en-US" sz="2000" dirty="0">
              <a:solidFill>
                <a:srgbClr val="FFFFFF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die je </a:t>
            </a:r>
            <a:r>
              <a:rPr lang="en-US" sz="2000" dirty="0" err="1">
                <a:solidFill>
                  <a:srgbClr val="FFFFFF"/>
                </a:solidFill>
              </a:rPr>
              <a:t>denkt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dat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zijn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als</a:t>
            </a:r>
            <a:r>
              <a:rPr lang="en-US" sz="2000" dirty="0">
                <a:solidFill>
                  <a:srgbClr val="FFFFFF"/>
                </a:solidFill>
              </a:rPr>
              <a:t> je </a:t>
            </a:r>
            <a:r>
              <a:rPr lang="en-US" sz="2000" dirty="0" err="1">
                <a:solidFill>
                  <a:srgbClr val="FFFFFF"/>
                </a:solidFill>
              </a:rPr>
              <a:t>kijkt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naar</a:t>
            </a:r>
            <a:r>
              <a:rPr lang="en-US" sz="2000" dirty="0">
                <a:solidFill>
                  <a:srgbClr val="FFFFFF"/>
                </a:solidFill>
              </a:rPr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De </a:t>
            </a:r>
            <a:r>
              <a:rPr lang="en-US" sz="2000" dirty="0" err="1">
                <a:solidFill>
                  <a:srgbClr val="FFFFFF"/>
                </a:solidFill>
              </a:rPr>
              <a:t>gezinnen</a:t>
            </a:r>
            <a:r>
              <a:rPr lang="en-US" sz="2000" dirty="0">
                <a:solidFill>
                  <a:srgbClr val="FFFFFF"/>
                </a:solidFill>
              </a:rPr>
              <a:t> die </a:t>
            </a:r>
            <a:r>
              <a:rPr lang="en-US" sz="2000" dirty="0" err="1">
                <a:solidFill>
                  <a:srgbClr val="FFFFFF"/>
                </a:solidFill>
              </a:rPr>
              <a:t>kiezen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voor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een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basisschool</a:t>
            </a:r>
            <a:r>
              <a:rPr lang="en-US" sz="2000" dirty="0">
                <a:solidFill>
                  <a:srgbClr val="FFFFFF"/>
                </a:solidFill>
              </a:rPr>
              <a:t> in Den Haag </a:t>
            </a:r>
            <a:r>
              <a:rPr lang="en-US" sz="2000" dirty="0" err="1">
                <a:solidFill>
                  <a:srgbClr val="FFFFFF"/>
                </a:solidFill>
              </a:rPr>
              <a:t>waar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onze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jongste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prinses</a:t>
            </a:r>
            <a:r>
              <a:rPr lang="en-US" sz="2000" dirty="0">
                <a:solidFill>
                  <a:srgbClr val="FFFFFF"/>
                </a:solidFill>
              </a:rPr>
              <a:t> Ariane </a:t>
            </a:r>
            <a:r>
              <a:rPr lang="en-US" sz="2000" dirty="0" err="1">
                <a:solidFill>
                  <a:srgbClr val="FFFFFF"/>
                </a:solidFill>
              </a:rPr>
              <a:t>naartoe</a:t>
            </a:r>
            <a:r>
              <a:rPr lang="en-US" sz="2000" dirty="0">
                <a:solidFill>
                  <a:srgbClr val="FFFFFF"/>
                </a:solidFill>
              </a:rPr>
              <a:t> is </a:t>
            </a:r>
            <a:r>
              <a:rPr lang="en-US" sz="2000" dirty="0" err="1">
                <a:solidFill>
                  <a:srgbClr val="FFFFFF"/>
                </a:solidFill>
              </a:rPr>
              <a:t>geweest</a:t>
            </a:r>
            <a:endParaRPr lang="en-US" sz="2000" dirty="0">
              <a:solidFill>
                <a:srgbClr val="FFFFFF"/>
              </a:solidFill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De </a:t>
            </a:r>
            <a:r>
              <a:rPr lang="en-US" sz="2000" dirty="0" err="1">
                <a:solidFill>
                  <a:srgbClr val="FFFFFF"/>
                </a:solidFill>
              </a:rPr>
              <a:t>gezinnen</a:t>
            </a:r>
            <a:r>
              <a:rPr lang="en-US" sz="2000" dirty="0">
                <a:solidFill>
                  <a:srgbClr val="FFFFFF"/>
                </a:solidFill>
              </a:rPr>
              <a:t> die </a:t>
            </a:r>
            <a:r>
              <a:rPr lang="en-US" sz="2000" dirty="0" err="1">
                <a:solidFill>
                  <a:srgbClr val="FFFFFF"/>
                </a:solidFill>
              </a:rPr>
              <a:t>kiezen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voor</a:t>
            </a:r>
            <a:r>
              <a:rPr lang="en-US" sz="2000" dirty="0">
                <a:solidFill>
                  <a:srgbClr val="FFFFFF"/>
                </a:solidFill>
              </a:rPr>
              <a:t> de CBS de </a:t>
            </a:r>
            <a:r>
              <a:rPr lang="en-US" sz="2000" dirty="0" err="1">
                <a:solidFill>
                  <a:srgbClr val="FFFFFF"/>
                </a:solidFill>
              </a:rPr>
              <a:t>Maarsborg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789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C780607-812D-4A57-A4D3-5F6D1F1073D8}"/>
              </a:ext>
            </a:extLst>
          </p:cNvPr>
          <p:cNvSpPr txBox="1"/>
          <p:nvPr/>
        </p:nvSpPr>
        <p:spPr>
          <a:xfrm>
            <a:off x="567134" y="2145399"/>
            <a:ext cx="10338086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i="1" dirty="0" err="1">
                <a:solidFill>
                  <a:schemeClr val="bg1"/>
                </a:solidFill>
              </a:rPr>
              <a:t>Doelgroepanalyse</a:t>
            </a:r>
            <a:r>
              <a:rPr lang="nl-NL" sz="2400" b="1" i="1" dirty="0">
                <a:solidFill>
                  <a:schemeClr val="bg1"/>
                </a:solidFill>
              </a:rPr>
              <a:t>: </a:t>
            </a:r>
            <a:r>
              <a:rPr lang="nl-NL" sz="2400" dirty="0">
                <a:solidFill>
                  <a:schemeClr val="bg1"/>
                </a:solidFill>
              </a:rPr>
              <a:t>wat zijn de kenmerken van mijn groep leerlingen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Aantal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Leeftijd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Geslacht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Herkomst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Maatschappelijke positie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Leefomstandigheden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Financiële positie, inkomen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Levensbeschouwing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Politieke oriëntatie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Levensgebeurtenissen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B1A3DD8-A4C5-4B02-A8FC-D2B4AE2151A9}"/>
              </a:ext>
            </a:extLst>
          </p:cNvPr>
          <p:cNvSpPr txBox="1"/>
          <p:nvPr/>
        </p:nvSpPr>
        <p:spPr>
          <a:xfrm>
            <a:off x="361950" y="1180684"/>
            <a:ext cx="107484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bg1"/>
                </a:solidFill>
              </a:rPr>
              <a:t>Socialisatieproces</a:t>
            </a:r>
            <a:r>
              <a:rPr lang="nl-NL" sz="2400" dirty="0">
                <a:solidFill>
                  <a:schemeClr val="bg1"/>
                </a:solidFill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bg1"/>
                </a:solidFill>
              </a:rPr>
              <a:t>wat kinderen hebben geleerd als het gaat om waarden en normen, 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F6159D0-E917-4520-A13F-6A9E20284E3E}"/>
              </a:ext>
            </a:extLst>
          </p:cNvPr>
          <p:cNvSpPr txBox="1"/>
          <p:nvPr/>
        </p:nvSpPr>
        <p:spPr>
          <a:xfrm>
            <a:off x="361950" y="280618"/>
            <a:ext cx="11194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b="1" dirty="0">
                <a:solidFill>
                  <a:schemeClr val="bg1"/>
                </a:solidFill>
              </a:rPr>
              <a:t>Wat is belangrijk om te weten over je doelgroep?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E923EFA-3586-4DAD-B0C0-BA96A3623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0" y="2724150"/>
            <a:ext cx="4762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973581"/>
      </p:ext>
    </p:extLst>
  </p:cSld>
  <p:clrMapOvr>
    <a:masterClrMapping/>
  </p:clrMapOvr>
  <p:transition spd="slow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A416D89D-D0BC-4402-9C3C-5730940F7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6467" y="205442"/>
            <a:ext cx="3495675" cy="1304925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8E35DF8-B46D-4B67-B90C-505B806EF13E}"/>
              </a:ext>
            </a:extLst>
          </p:cNvPr>
          <p:cNvSpPr txBox="1"/>
          <p:nvPr/>
        </p:nvSpPr>
        <p:spPr>
          <a:xfrm>
            <a:off x="1219199" y="547797"/>
            <a:ext cx="44085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err="1">
                <a:solidFill>
                  <a:schemeClr val="bg1"/>
                </a:solidFill>
              </a:rPr>
              <a:t>Doelgroepanalyse</a:t>
            </a:r>
            <a:r>
              <a:rPr lang="nl-NL" sz="2400" b="1" dirty="0">
                <a:solidFill>
                  <a:schemeClr val="bg1"/>
                </a:solidFill>
              </a:rPr>
              <a:t> opdracht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68EC8B7-5219-44B7-A87B-A0769A71246F}"/>
              </a:ext>
            </a:extLst>
          </p:cNvPr>
          <p:cNvSpPr txBox="1"/>
          <p:nvPr/>
        </p:nvSpPr>
        <p:spPr>
          <a:xfrm>
            <a:off x="1219199" y="1409391"/>
            <a:ext cx="102260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Schrijf bij elk van de gegevens van de </a:t>
            </a:r>
            <a:r>
              <a:rPr lang="nl-NL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doelgroepanalyse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een vraag</a:t>
            </a:r>
          </a:p>
          <a:p>
            <a:pPr marL="342900" indent="-342900">
              <a:buAutoNum type="arabicPeriod"/>
            </a:pPr>
            <a:endParaRPr lang="nl-NL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 in twee rijen tegenover elkaar zitten. Stel je vragen aan elkaar. Je krijgt allebei 1 minuut</a:t>
            </a:r>
          </a:p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Schrijf snel zo veel mogelijk antwoorden op. Na 2 minuten schuift        </a:t>
            </a:r>
          </a:p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1 rij op, totdat iedereen is geweest</a:t>
            </a:r>
          </a:p>
          <a:p>
            <a:endParaRPr lang="nl-NL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Maak een </a:t>
            </a:r>
            <a:r>
              <a:rPr lang="nl-NL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doelgroepanalyse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van jullie klas. Schrijf erbij welke </a:t>
            </a:r>
          </a:p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gegevens moeilijk te krijgen waren</a:t>
            </a:r>
          </a:p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Op deze manier. Lever je tekst in.</a:t>
            </a:r>
          </a:p>
        </p:txBody>
      </p:sp>
    </p:spTree>
    <p:extLst>
      <p:ext uri="{BB962C8B-B14F-4D97-AF65-F5344CB8AC3E}">
        <p14:creationId xmlns:p14="http://schemas.microsoft.com/office/powerpoint/2010/main" val="336992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84273D2-3961-4C33-A408-1ED0A2423B2E}"/>
              </a:ext>
            </a:extLst>
          </p:cNvPr>
          <p:cNvSpPr/>
          <p:nvPr/>
        </p:nvSpPr>
        <p:spPr>
          <a:xfrm>
            <a:off x="1338899" y="141008"/>
            <a:ext cx="6389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Doelgroepanalyse</a:t>
            </a:r>
            <a:endParaRPr lang="nl-NL" sz="5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781C1D1-E1B6-419E-BCA4-ACD24D9FADF3}"/>
              </a:ext>
            </a:extLst>
          </p:cNvPr>
          <p:cNvSpPr txBox="1"/>
          <p:nvPr/>
        </p:nvSpPr>
        <p:spPr>
          <a:xfrm>
            <a:off x="852101" y="1064338"/>
            <a:ext cx="11339899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welke groep leerlingen loopt er rond op school?</a:t>
            </a:r>
          </a:p>
          <a:p>
            <a:endParaRPr lang="nl-NL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Aantal leerlingen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Gezinssamenstelling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Moedertaal en andere talen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Evt. deelname traject Voorschoolse Educatie (VVE)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nl-NL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 van de </a:t>
            </a:r>
            <a:r>
              <a:rPr lang="nl-NL" sz="2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leeringkenmerken</a:t>
            </a: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buClr>
                <a:srgbClr val="C00000"/>
              </a:buClr>
            </a:pPr>
            <a:r>
              <a:rPr lang="nl-NL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 hoeveel leerlingen hebben specifiek onderwijs nodig</a:t>
            </a:r>
          </a:p>
          <a:p>
            <a:pPr>
              <a:buClr>
                <a:srgbClr val="C00000"/>
              </a:buClr>
            </a:pPr>
            <a:endParaRPr lang="nl-NL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rgbClr val="C00000"/>
              </a:buClr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 kan zijn:</a:t>
            </a:r>
          </a:p>
          <a:p>
            <a:pPr marL="342900" indent="-342900">
              <a:buClr>
                <a:srgbClr val="C00000"/>
              </a:buClr>
              <a:buFontTx/>
              <a:buChar char="-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Specialistisch opgeleide leerkrachten (bijv. IB, dyslexie, </a:t>
            </a:r>
            <a:r>
              <a:rPr lang="nl-NL" sz="28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Rots&amp;Watertrainer</a:t>
            </a: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342900" indent="-342900">
              <a:buClr>
                <a:srgbClr val="C00000"/>
              </a:buClr>
              <a:buFontTx/>
              <a:buChar char="-"/>
            </a:pPr>
            <a:r>
              <a:rPr lang="nl-N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Aanpassingen in lesaanbod of manier van lesgeven of organisatie</a:t>
            </a:r>
          </a:p>
          <a:p>
            <a:pPr marL="342900" indent="-342900">
              <a:buClr>
                <a:srgbClr val="C00000"/>
              </a:buClr>
              <a:buFontTx/>
              <a:buChar char="-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71175690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1002</TotalTime>
  <Words>585</Words>
  <Application>Microsoft Office PowerPoint</Application>
  <PresentationFormat>Breedbeeld</PresentationFormat>
  <Paragraphs>103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Comic Sans MS</vt:lpstr>
      <vt:lpstr>Trebuchet MS</vt:lpstr>
      <vt:lpstr>Wingdings</vt:lpstr>
      <vt:lpstr>Wingdings 3</vt:lpstr>
      <vt:lpstr>Segment</vt:lpstr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10</cp:revision>
  <dcterms:created xsi:type="dcterms:W3CDTF">2021-01-19T11:21:44Z</dcterms:created>
  <dcterms:modified xsi:type="dcterms:W3CDTF">2021-03-22T10:38:13Z</dcterms:modified>
</cp:coreProperties>
</file>